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4"/>
  </p:notesMasterIdLst>
  <p:sldIdLst>
    <p:sldId id="635" r:id="rId3"/>
    <p:sldId id="349" r:id="rId4"/>
    <p:sldId id="1804" r:id="rId5"/>
    <p:sldId id="1803" r:id="rId6"/>
    <p:sldId id="1806" r:id="rId7"/>
    <p:sldId id="1807" r:id="rId8"/>
    <p:sldId id="1809" r:id="rId9"/>
    <p:sldId id="1810" r:id="rId10"/>
    <p:sldId id="1811" r:id="rId11"/>
    <p:sldId id="1812" r:id="rId12"/>
    <p:sldId id="1813"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635"/>
            <p14:sldId id="349"/>
            <p14:sldId id="1804"/>
            <p14:sldId id="1803"/>
            <p14:sldId id="1806"/>
            <p14:sldId id="1807"/>
            <p14:sldId id="1809"/>
            <p14:sldId id="1810"/>
            <p14:sldId id="1811"/>
            <p14:sldId id="1812"/>
            <p14:sldId id="181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0001"/>
    <a:srgbClr val="BFBFBF"/>
    <a:srgbClr val="CEAB6E"/>
    <a:srgbClr val="A6A6A6"/>
    <a:srgbClr val="B1B1B1"/>
    <a:srgbClr val="063771"/>
    <a:srgbClr val="222A35"/>
    <a:srgbClr val="A23341"/>
    <a:srgbClr val="DCDCD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134" autoAdjust="0"/>
    <p:restoredTop sz="96580" autoAdjust="0"/>
  </p:normalViewPr>
  <p:slideViewPr>
    <p:cSldViewPr snapToGrid="0">
      <p:cViewPr varScale="1">
        <p:scale>
          <a:sx n="83" d="100"/>
          <a:sy n="83" d="100"/>
        </p:scale>
        <p:origin x="48" y="77"/>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t>2020/12/17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pitchFamily="3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t>‹#›</a:t>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t>‹#›</a:t>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
        <p:nvSpPr>
          <p:cNvPr id="4" name="矩形 3"/>
          <p:cNvSpPr/>
          <p:nvPr/>
        </p:nvSpPr>
        <p:spPr>
          <a:xfrm>
            <a:off x="0" y="0"/>
            <a:ext cx="12192000" cy="6858000"/>
          </a:xfrm>
          <a:prstGeom prst="rect">
            <a:avLst/>
          </a:prstGeom>
          <a:gradFill flip="none" rotWithShape="1">
            <a:gsLst>
              <a:gs pos="31000">
                <a:schemeClr val="bg1"/>
              </a:gs>
              <a:gs pos="100000">
                <a:schemeClr val="bg1">
                  <a:alpha val="50000"/>
                </a:schemeClr>
              </a:gs>
            </a:gsLst>
            <a:lin ang="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文本框 68"/>
          <p:cNvSpPr txBox="1"/>
          <p:nvPr/>
        </p:nvSpPr>
        <p:spPr>
          <a:xfrm>
            <a:off x="1405479" y="4885466"/>
            <a:ext cx="2464761"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prstClr val="white">
                    <a:lumMod val="50000"/>
                  </a:prstClr>
                </a:solidFill>
                <a:latin typeface="Arial" panose="020B0604020202020204" pitchFamily="34" charset="0"/>
                <a:ea typeface="微软雅黑" panose="020B0503020204020204" pitchFamily="34" charset="-122"/>
                <a:cs typeface="+mn-ea"/>
                <a:sym typeface="Arial" panose="020B0604020202020204" pitchFamily="34" charset="0"/>
              </a:rPr>
              <a:t>制作</a:t>
            </a:r>
            <a:r>
              <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人：王渝皓</a:t>
            </a:r>
          </a:p>
        </p:txBody>
      </p:sp>
      <p:sp>
        <p:nvSpPr>
          <p:cNvPr id="2" name="文本框 1"/>
          <p:cNvSpPr txBox="1"/>
          <p:nvPr/>
        </p:nvSpPr>
        <p:spPr>
          <a:xfrm>
            <a:off x="141605" y="2392680"/>
            <a:ext cx="7490460" cy="706755"/>
          </a:xfrm>
          <a:prstGeom prst="rect">
            <a:avLst/>
          </a:prstGeom>
          <a:noFill/>
        </p:spPr>
        <p:txBody>
          <a:bodyPr wrap="square" rtlCol="0">
            <a:spAutoFit/>
          </a:bodyPr>
          <a:lstStyle/>
          <a:p>
            <a:pPr algn="ctr"/>
            <a:r>
              <a:rPr lang="en-US" altLang="zh-CN" sz="4000" dirty="0">
                <a:latin typeface="Arial" panose="020B0604020202020204" pitchFamily="34" charset="0"/>
                <a:ea typeface="微软雅黑" panose="020B0503020204020204" pitchFamily="34" charset="-122"/>
                <a:cs typeface="+mn-ea"/>
                <a:sym typeface="Arial" panose="020B0604020202020204" pitchFamily="34" charset="0"/>
              </a:rPr>
              <a:t>Network Programming 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DC60EDF-CC1C-4279-A3FE-AE12E2C8B4A4}"/>
              </a:ext>
            </a:extLst>
          </p:cNvPr>
          <p:cNvSpPr txBox="1"/>
          <p:nvPr/>
        </p:nvSpPr>
        <p:spPr>
          <a:xfrm>
            <a:off x="458416" y="526473"/>
            <a:ext cx="939680" cy="400110"/>
          </a:xfrm>
          <a:prstGeom prst="rect">
            <a:avLst/>
          </a:prstGeom>
          <a:noFill/>
        </p:spPr>
        <p:txBody>
          <a:bodyPr wrap="none" rtlCol="0">
            <a:spAutoFit/>
          </a:bodyPr>
          <a:lstStyle/>
          <a:p>
            <a:pPr algn="ct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IP</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地址</a:t>
            </a:r>
          </a:p>
        </p:txBody>
      </p:sp>
      <p:sp>
        <p:nvSpPr>
          <p:cNvPr id="3" name="文本框 2">
            <a:extLst>
              <a:ext uri="{FF2B5EF4-FFF2-40B4-BE49-F238E27FC236}">
                <a16:creationId xmlns:a16="http://schemas.microsoft.com/office/drawing/2014/main" id="{0F014436-EF6C-41F0-8204-DFADA94EC5D8}"/>
              </a:ext>
            </a:extLst>
          </p:cNvPr>
          <p:cNvSpPr txBox="1"/>
          <p:nvPr/>
        </p:nvSpPr>
        <p:spPr>
          <a:xfrm>
            <a:off x="1306943" y="1256145"/>
            <a:ext cx="9631163" cy="3170099"/>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一个</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32</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位无符号整数</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因特尔主机有不同主机字节顺序。而</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TCP/IP</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规定了统一的网络字节顺序（大端法）</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点分十进制表示法</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例</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128.2.194.242</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为地址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0x8002c2f2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的点分十进制表示。</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域名</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更人性化的定义。</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域名系统</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DNS</a:t>
            </a: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669705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A7BBC3C-3F3C-46C9-AEC7-91A779D9E1FB}"/>
              </a:ext>
            </a:extLst>
          </p:cNvPr>
          <p:cNvSpPr txBox="1"/>
          <p:nvPr/>
        </p:nvSpPr>
        <p:spPr>
          <a:xfrm>
            <a:off x="586507" y="332509"/>
            <a:ext cx="1723549" cy="400110"/>
          </a:xfrm>
          <a:prstGeom prst="rect">
            <a:avLst/>
          </a:prstGeom>
          <a:noFill/>
        </p:spPr>
        <p:txBody>
          <a:bodyPr wrap="none" rtlCol="0">
            <a:spAutoFit/>
          </a:bodyPr>
          <a:lstStyle/>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因特网的连接</a:t>
            </a:r>
          </a:p>
        </p:txBody>
      </p:sp>
      <p:sp>
        <p:nvSpPr>
          <p:cNvPr id="3" name="文本框 2">
            <a:extLst>
              <a:ext uri="{FF2B5EF4-FFF2-40B4-BE49-F238E27FC236}">
                <a16:creationId xmlns:a16="http://schemas.microsoft.com/office/drawing/2014/main" id="{8007D70D-A4DB-4077-B455-FDDBB8C12A80}"/>
              </a:ext>
            </a:extLst>
          </p:cNvPr>
          <p:cNvSpPr txBox="1"/>
          <p:nvPr/>
        </p:nvSpPr>
        <p:spPr>
          <a:xfrm>
            <a:off x="1667161" y="1366982"/>
            <a:ext cx="7265130" cy="1938992"/>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因特网客户端和服务端通过在连接上发送和接受字节流来通信</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点对点的，全双工的，可靠的</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连接的端点</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套字节</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套字节地址用“地址：端口”来表示</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套字节对用（套字节地址，套字节地址）来表示</a:t>
            </a:r>
          </a:p>
        </p:txBody>
      </p:sp>
      <p:pic>
        <p:nvPicPr>
          <p:cNvPr id="5" name="图片 4">
            <a:extLst>
              <a:ext uri="{FF2B5EF4-FFF2-40B4-BE49-F238E27FC236}">
                <a16:creationId xmlns:a16="http://schemas.microsoft.com/office/drawing/2014/main" id="{DC83C055-CE4F-4981-ABCB-51E05E62B326}"/>
              </a:ext>
            </a:extLst>
          </p:cNvPr>
          <p:cNvPicPr>
            <a:picLocks noChangeAspect="1"/>
          </p:cNvPicPr>
          <p:nvPr/>
        </p:nvPicPr>
        <p:blipFill>
          <a:blip r:embed="rId2"/>
          <a:stretch>
            <a:fillRect/>
          </a:stretch>
        </p:blipFill>
        <p:spPr>
          <a:xfrm>
            <a:off x="1448281" y="3378365"/>
            <a:ext cx="6236926" cy="3147126"/>
          </a:xfrm>
          <a:prstGeom prst="rect">
            <a:avLst/>
          </a:prstGeom>
        </p:spPr>
      </p:pic>
    </p:spTree>
    <p:extLst>
      <p:ext uri="{BB962C8B-B14F-4D97-AF65-F5344CB8AC3E}">
        <p14:creationId xmlns:p14="http://schemas.microsoft.com/office/powerpoint/2010/main" val="3154900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80085" y="2969260"/>
            <a:ext cx="2071370" cy="46164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CONTENTS</a:t>
            </a:r>
            <a:endParaRPr kumimoji="0" lang="zh-CN" altLang="en-US"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矩形 4"/>
          <p:cNvSpPr/>
          <p:nvPr/>
        </p:nvSpPr>
        <p:spPr>
          <a:xfrm>
            <a:off x="3657600" y="1012372"/>
            <a:ext cx="8534400" cy="48332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6" name="组合 25"/>
          <p:cNvGrpSpPr/>
          <p:nvPr/>
        </p:nvGrpSpPr>
        <p:grpSpPr>
          <a:xfrm>
            <a:off x="4906540" y="1536149"/>
            <a:ext cx="5225751" cy="584775"/>
            <a:chOff x="4532498" y="4323460"/>
            <a:chExt cx="5225751" cy="584775"/>
          </a:xfrm>
        </p:grpSpPr>
        <p:sp>
          <p:nvSpPr>
            <p:cNvPr id="27" name="文本框 26"/>
            <p:cNvSpPr txBox="1"/>
            <p:nvPr/>
          </p:nvSpPr>
          <p:spPr>
            <a:xfrm>
              <a:off x="5265288" y="4355845"/>
              <a:ext cx="449296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客户端</a:t>
              </a:r>
              <a:r>
                <a:rPr kumimoji="0" lang="en-US" altLang="zh-CN"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a:t>
              </a: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服务器模型</a:t>
              </a:r>
              <a:endParaRPr kumimoji="0" lang="en-US" altLang="zh-CN"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文本框 28"/>
            <p:cNvSpPr txBox="1"/>
            <p:nvPr/>
          </p:nvSpPr>
          <p:spPr>
            <a:xfrm>
              <a:off x="4532498" y="432346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01</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0" name="组合 29"/>
          <p:cNvGrpSpPr/>
          <p:nvPr/>
        </p:nvGrpSpPr>
        <p:grpSpPr>
          <a:xfrm>
            <a:off x="4906540" y="2912855"/>
            <a:ext cx="3921459" cy="584775"/>
            <a:chOff x="8025569" y="4309404"/>
            <a:chExt cx="3921459" cy="584775"/>
          </a:xfrm>
        </p:grpSpPr>
        <p:sp>
          <p:nvSpPr>
            <p:cNvPr id="31" name="文本框 30"/>
            <p:cNvSpPr txBox="1"/>
            <p:nvPr/>
          </p:nvSpPr>
          <p:spPr>
            <a:xfrm>
              <a:off x="8783203" y="4355934"/>
              <a:ext cx="316382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spc="600" dirty="0">
                  <a:solidFill>
                    <a:prstClr val="white"/>
                  </a:solidFill>
                  <a:latin typeface="Arial" panose="020B0604020202020204" pitchFamily="34" charset="0"/>
                  <a:ea typeface="微软雅黑" panose="020B0503020204020204" pitchFamily="34" charset="-122"/>
                  <a:cs typeface="+mn-ea"/>
                  <a:sym typeface="Arial" panose="020B0604020202020204" pitchFamily="34" charset="0"/>
                </a:rPr>
                <a:t>互联网的构建</a:t>
              </a:r>
              <a:endPar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文本框 32"/>
            <p:cNvSpPr txBox="1"/>
            <p:nvPr/>
          </p:nvSpPr>
          <p:spPr>
            <a:xfrm>
              <a:off x="8025569" y="430940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02</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组合 35"/>
          <p:cNvGrpSpPr/>
          <p:nvPr/>
        </p:nvGrpSpPr>
        <p:grpSpPr>
          <a:xfrm>
            <a:off x="4890364" y="4352405"/>
            <a:ext cx="3937635" cy="586066"/>
            <a:chOff x="4517355" y="5469524"/>
            <a:chExt cx="3937535" cy="586006"/>
          </a:xfrm>
        </p:grpSpPr>
        <p:sp>
          <p:nvSpPr>
            <p:cNvPr id="37" name="文本框 36"/>
            <p:cNvSpPr txBox="1"/>
            <p:nvPr/>
          </p:nvSpPr>
          <p:spPr>
            <a:xfrm>
              <a:off x="5291065" y="5532363"/>
              <a:ext cx="3163825" cy="523167"/>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全球</a:t>
              </a:r>
              <a:r>
                <a:rPr kumimoji="0" lang="en-US" altLang="zh-CN"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IP</a:t>
              </a: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因特网</a:t>
              </a:r>
            </a:p>
          </p:txBody>
        </p:sp>
        <p:sp>
          <p:nvSpPr>
            <p:cNvPr id="38" name="文本框 37"/>
            <p:cNvSpPr txBox="1"/>
            <p:nvPr/>
          </p:nvSpPr>
          <p:spPr>
            <a:xfrm>
              <a:off x="4517355" y="546952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03</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0CBF4FB-CB6E-440A-8189-4FA97699BDE2}"/>
              </a:ext>
            </a:extLst>
          </p:cNvPr>
          <p:cNvPicPr>
            <a:picLocks noChangeAspect="1"/>
          </p:cNvPicPr>
          <p:nvPr/>
        </p:nvPicPr>
        <p:blipFill>
          <a:blip r:embed="rId2"/>
          <a:stretch>
            <a:fillRect/>
          </a:stretch>
        </p:blipFill>
        <p:spPr>
          <a:xfrm>
            <a:off x="2445703" y="939007"/>
            <a:ext cx="7300593" cy="2301439"/>
          </a:xfrm>
          <a:prstGeom prst="rect">
            <a:avLst/>
          </a:prstGeom>
        </p:spPr>
      </p:pic>
      <p:sp>
        <p:nvSpPr>
          <p:cNvPr id="4" name="文本框 3">
            <a:extLst>
              <a:ext uri="{FF2B5EF4-FFF2-40B4-BE49-F238E27FC236}">
                <a16:creationId xmlns:a16="http://schemas.microsoft.com/office/drawing/2014/main" id="{8C533FC4-F41E-4944-AEB8-8E702E75B916}"/>
              </a:ext>
            </a:extLst>
          </p:cNvPr>
          <p:cNvSpPr txBox="1"/>
          <p:nvPr/>
        </p:nvSpPr>
        <p:spPr>
          <a:xfrm>
            <a:off x="771189" y="538897"/>
            <a:ext cx="2834430"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客户端</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服务器编程模型</a:t>
            </a:r>
          </a:p>
        </p:txBody>
      </p:sp>
      <p:sp>
        <p:nvSpPr>
          <p:cNvPr id="5" name="文本框 4">
            <a:extLst>
              <a:ext uri="{FF2B5EF4-FFF2-40B4-BE49-F238E27FC236}">
                <a16:creationId xmlns:a16="http://schemas.microsoft.com/office/drawing/2014/main" id="{60E24616-5B3B-4E09-9796-0A30783A7259}"/>
              </a:ext>
            </a:extLst>
          </p:cNvPr>
          <p:cNvSpPr txBox="1"/>
          <p:nvPr/>
        </p:nvSpPr>
        <p:spPr>
          <a:xfrm>
            <a:off x="1953224" y="3497344"/>
            <a:ext cx="7008650" cy="1631216"/>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一个应用是由一个服务器进程和多个客户端进程组成的</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基本操作</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事务</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事务的四步组成（仅是客户端和服务器执行的一系列操作）</a:t>
            </a:r>
          </a:p>
        </p:txBody>
      </p:sp>
    </p:spTree>
    <p:extLst>
      <p:ext uri="{BB962C8B-B14F-4D97-AF65-F5344CB8AC3E}">
        <p14:creationId xmlns:p14="http://schemas.microsoft.com/office/powerpoint/2010/main" val="2141709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D81B670-AF75-4938-9E25-8746034842B2}"/>
              </a:ext>
            </a:extLst>
          </p:cNvPr>
          <p:cNvPicPr>
            <a:picLocks noChangeAspect="1"/>
          </p:cNvPicPr>
          <p:nvPr/>
        </p:nvPicPr>
        <p:blipFill>
          <a:blip r:embed="rId2"/>
          <a:stretch>
            <a:fillRect/>
          </a:stretch>
        </p:blipFill>
        <p:spPr>
          <a:xfrm>
            <a:off x="6164712" y="145414"/>
            <a:ext cx="5844475" cy="3964673"/>
          </a:xfrm>
          <a:prstGeom prst="rect">
            <a:avLst/>
          </a:prstGeom>
        </p:spPr>
      </p:pic>
      <p:sp>
        <p:nvSpPr>
          <p:cNvPr id="4" name="文本框 3">
            <a:extLst>
              <a:ext uri="{FF2B5EF4-FFF2-40B4-BE49-F238E27FC236}">
                <a16:creationId xmlns:a16="http://schemas.microsoft.com/office/drawing/2014/main" id="{7B5F6CBF-3287-4ED9-BC23-5466C53ABD76}"/>
              </a:ext>
            </a:extLst>
          </p:cNvPr>
          <p:cNvSpPr txBox="1"/>
          <p:nvPr/>
        </p:nvSpPr>
        <p:spPr>
          <a:xfrm>
            <a:off x="182813" y="235670"/>
            <a:ext cx="1723549"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互联网的构成</a:t>
            </a:r>
          </a:p>
        </p:txBody>
      </p:sp>
      <p:sp>
        <p:nvSpPr>
          <p:cNvPr id="5" name="文本框 4">
            <a:extLst>
              <a:ext uri="{FF2B5EF4-FFF2-40B4-BE49-F238E27FC236}">
                <a16:creationId xmlns:a16="http://schemas.microsoft.com/office/drawing/2014/main" id="{C103EEF7-5694-4D5A-BE54-ED19B23F6D91}"/>
              </a:ext>
            </a:extLst>
          </p:cNvPr>
          <p:cNvSpPr txBox="1"/>
          <p:nvPr/>
        </p:nvSpPr>
        <p:spPr>
          <a:xfrm>
            <a:off x="568938" y="1904216"/>
            <a:ext cx="5982728" cy="3170099"/>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对于主机，网络不过是另一种</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I/O</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设备（右图）</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物理上，网络是一个按照地理远近组成的层次系统</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  而位于最底层的是局域网，反围仅在一个建筑或校</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园内</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233603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B5F6CBF-3287-4ED9-BC23-5466C53ABD76}"/>
              </a:ext>
            </a:extLst>
          </p:cNvPr>
          <p:cNvSpPr txBox="1"/>
          <p:nvPr/>
        </p:nvSpPr>
        <p:spPr>
          <a:xfrm>
            <a:off x="182813" y="235670"/>
            <a:ext cx="1723549"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互联网的构成</a:t>
            </a:r>
          </a:p>
        </p:txBody>
      </p:sp>
      <p:sp>
        <p:nvSpPr>
          <p:cNvPr id="5" name="文本框 4">
            <a:extLst>
              <a:ext uri="{FF2B5EF4-FFF2-40B4-BE49-F238E27FC236}">
                <a16:creationId xmlns:a16="http://schemas.microsoft.com/office/drawing/2014/main" id="{C103EEF7-5694-4D5A-BE54-ED19B23F6D91}"/>
              </a:ext>
            </a:extLst>
          </p:cNvPr>
          <p:cNvSpPr txBox="1"/>
          <p:nvPr/>
        </p:nvSpPr>
        <p:spPr>
          <a:xfrm>
            <a:off x="568938" y="1904216"/>
            <a:ext cx="8034572" cy="3170099"/>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最流行的局域网技术</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以太网（</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Ethernet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以太网段</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一些电缆 </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集线器</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电缆通常带宽为</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100Mb/s</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，一端连集线器，一端与主机的适配器相连</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集线器会不加分辨的将从某个端口收到的每个位复制到其他端口上。</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一台主机能发送  帧（</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frame</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，即一段位）到网段内的其他任何主机</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6" name="图片 5">
            <a:extLst>
              <a:ext uri="{FF2B5EF4-FFF2-40B4-BE49-F238E27FC236}">
                <a16:creationId xmlns:a16="http://schemas.microsoft.com/office/drawing/2014/main" id="{C56A5F6E-624F-4BBB-8C85-828540AEAC99}"/>
              </a:ext>
            </a:extLst>
          </p:cNvPr>
          <p:cNvPicPr>
            <a:picLocks noChangeAspect="1"/>
          </p:cNvPicPr>
          <p:nvPr/>
        </p:nvPicPr>
        <p:blipFill>
          <a:blip r:embed="rId2"/>
          <a:stretch>
            <a:fillRect/>
          </a:stretch>
        </p:blipFill>
        <p:spPr>
          <a:xfrm>
            <a:off x="7346152" y="1135514"/>
            <a:ext cx="4204502" cy="1884777"/>
          </a:xfrm>
          <a:prstGeom prst="rect">
            <a:avLst/>
          </a:prstGeom>
        </p:spPr>
      </p:pic>
    </p:spTree>
    <p:extLst>
      <p:ext uri="{BB962C8B-B14F-4D97-AF65-F5344CB8AC3E}">
        <p14:creationId xmlns:p14="http://schemas.microsoft.com/office/powerpoint/2010/main" val="3667134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B5F6CBF-3287-4ED9-BC23-5466C53ABD76}"/>
              </a:ext>
            </a:extLst>
          </p:cNvPr>
          <p:cNvSpPr txBox="1"/>
          <p:nvPr/>
        </p:nvSpPr>
        <p:spPr>
          <a:xfrm>
            <a:off x="182813" y="235670"/>
            <a:ext cx="1723549"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互联网的构成</a:t>
            </a:r>
          </a:p>
        </p:txBody>
      </p:sp>
      <p:pic>
        <p:nvPicPr>
          <p:cNvPr id="3" name="图片 2">
            <a:extLst>
              <a:ext uri="{FF2B5EF4-FFF2-40B4-BE49-F238E27FC236}">
                <a16:creationId xmlns:a16="http://schemas.microsoft.com/office/drawing/2014/main" id="{D838A35B-AB66-4109-AD19-08E5C509002D}"/>
              </a:ext>
            </a:extLst>
          </p:cNvPr>
          <p:cNvPicPr>
            <a:picLocks noChangeAspect="1"/>
          </p:cNvPicPr>
          <p:nvPr/>
        </p:nvPicPr>
        <p:blipFill>
          <a:blip r:embed="rId2"/>
          <a:stretch>
            <a:fillRect/>
          </a:stretch>
        </p:blipFill>
        <p:spPr>
          <a:xfrm>
            <a:off x="315823" y="1460475"/>
            <a:ext cx="6793955" cy="3937050"/>
          </a:xfrm>
          <a:prstGeom prst="rect">
            <a:avLst/>
          </a:prstGeom>
        </p:spPr>
      </p:pic>
      <p:sp>
        <p:nvSpPr>
          <p:cNvPr id="7" name="文本框 6">
            <a:extLst>
              <a:ext uri="{FF2B5EF4-FFF2-40B4-BE49-F238E27FC236}">
                <a16:creationId xmlns:a16="http://schemas.microsoft.com/office/drawing/2014/main" id="{CBDBE6D0-5C7C-43E9-8C72-B8628AAA603B}"/>
              </a:ext>
            </a:extLst>
          </p:cNvPr>
          <p:cNvSpPr txBox="1"/>
          <p:nvPr/>
        </p:nvSpPr>
        <p:spPr>
          <a:xfrm>
            <a:off x="6769297" y="1460475"/>
            <a:ext cx="4956806" cy="2554545"/>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桥接以太网（如图示），利用电缆和网桥</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连接成的较大的局域网。范围大概能够跨</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越整个建筑物或者覆盖整个校区。网桥与</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网桥间的带宽可达</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1Gb/s</a:t>
            </a: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网桥的聪明的分配算法</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698029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B5F6CBF-3287-4ED9-BC23-5466C53ABD76}"/>
              </a:ext>
            </a:extLst>
          </p:cNvPr>
          <p:cNvSpPr txBox="1"/>
          <p:nvPr/>
        </p:nvSpPr>
        <p:spPr>
          <a:xfrm>
            <a:off x="182813" y="235670"/>
            <a:ext cx="1723549"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互联网的构成</a:t>
            </a:r>
          </a:p>
        </p:txBody>
      </p:sp>
      <p:pic>
        <p:nvPicPr>
          <p:cNvPr id="3" name="图片 2">
            <a:extLst>
              <a:ext uri="{FF2B5EF4-FFF2-40B4-BE49-F238E27FC236}">
                <a16:creationId xmlns:a16="http://schemas.microsoft.com/office/drawing/2014/main" id="{692872F1-2876-44E7-BA6F-FC2192255AA9}"/>
              </a:ext>
            </a:extLst>
          </p:cNvPr>
          <p:cNvPicPr>
            <a:picLocks noChangeAspect="1"/>
          </p:cNvPicPr>
          <p:nvPr/>
        </p:nvPicPr>
        <p:blipFill>
          <a:blip r:embed="rId2"/>
          <a:stretch>
            <a:fillRect/>
          </a:stretch>
        </p:blipFill>
        <p:spPr>
          <a:xfrm>
            <a:off x="2053966" y="4195055"/>
            <a:ext cx="7308213" cy="2347163"/>
          </a:xfrm>
          <a:prstGeom prst="rect">
            <a:avLst/>
          </a:prstGeom>
        </p:spPr>
      </p:pic>
      <p:sp>
        <p:nvSpPr>
          <p:cNvPr id="7" name="文本框 6">
            <a:extLst>
              <a:ext uri="{FF2B5EF4-FFF2-40B4-BE49-F238E27FC236}">
                <a16:creationId xmlns:a16="http://schemas.microsoft.com/office/drawing/2014/main" id="{92A2062E-EDF9-46D6-AF66-8ED763225DE7}"/>
              </a:ext>
            </a:extLst>
          </p:cNvPr>
          <p:cNvSpPr txBox="1"/>
          <p:nvPr/>
        </p:nvSpPr>
        <p:spPr>
          <a:xfrm>
            <a:off x="1624221" y="1274618"/>
            <a:ext cx="8547533" cy="1631216"/>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路由器：用于连接局域网和广域网（</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WAN</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）来构建互联网络</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互联网能够由采用完全不同和不兼容的技术的各种局域网和广域网组成。</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085955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53CC858-98ED-49FD-8B92-2E91F89E3E54}"/>
              </a:ext>
            </a:extLst>
          </p:cNvPr>
          <p:cNvSpPr txBox="1"/>
          <p:nvPr/>
        </p:nvSpPr>
        <p:spPr>
          <a:xfrm>
            <a:off x="258617" y="1152517"/>
            <a:ext cx="4221019" cy="5355312"/>
          </a:xfrm>
          <a:prstGeom prst="rect">
            <a:avLst/>
          </a:prstGeom>
          <a:noFill/>
        </p:spPr>
        <p:txBody>
          <a:bodyPr wrap="square">
            <a:spAutoFit/>
          </a:bodyPr>
          <a:lstStyle/>
          <a:p>
            <a:r>
              <a:rPr lang="en-US" altLang="zh-CN" sz="18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软件协议  能够消除不同网络间的差异。</a:t>
            </a:r>
            <a:endParaRPr lang="en-US" altLang="zh-CN" sz="1800"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  </a:t>
            </a:r>
            <a:endParaRPr lang="en-US" altLang="zh-CN" sz="18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命名机制：每台主机能够被分配到至少       一个互联网络地址，这个地址唯一的标  识这台主机</a:t>
            </a:r>
            <a:endParaRPr lang="en-US" altLang="zh-CN" sz="18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18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800" dirty="0">
                <a:latin typeface="Arial" panose="020B0604020202020204" pitchFamily="34" charset="0"/>
                <a:ea typeface="微软雅黑" panose="020B0503020204020204" pitchFamily="34" charset="-122"/>
                <a:cs typeface="+mn-ea"/>
                <a:sym typeface="Arial" panose="020B0604020202020204" pitchFamily="34" charset="0"/>
              </a:rPr>
              <a:t>传送机制：协议将数据捆成 包 来消除差异。</a:t>
            </a:r>
            <a:endParaRPr lang="en-US" altLang="zh-CN" sz="18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包 </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包头 </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有效载荷</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18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包头中有包的大小以及源主机和目的主机的地址，有效载荷中储存源主机发出的帧。</a:t>
            </a:r>
            <a:endParaRPr lang="en-US" altLang="zh-CN"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18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右图八个步骤：</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1.</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源主机复制数据到缓冲区 </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2.</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通过协议打包 </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3.</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通过适配器被复制到网络上 </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4.</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到达路由器时被传送到协议 </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5.</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提取目的地址，更改帧头 </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6.</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复制回另一个网络 </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7.</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进入目的主机，并被传送至协议 </a:t>
            </a:r>
            <a:r>
              <a:rPr lang="en-US" altLang="zh-CN" dirty="0">
                <a:latin typeface="Arial" panose="020B0604020202020204" pitchFamily="34" charset="0"/>
                <a:ea typeface="微软雅黑" panose="020B0503020204020204" pitchFamily="34" charset="-122"/>
                <a:cs typeface="+mn-ea"/>
                <a:sym typeface="Arial" panose="020B0604020202020204" pitchFamily="34" charset="0"/>
              </a:rPr>
              <a:t>8.</a:t>
            </a: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得到数据</a:t>
            </a:r>
            <a:endParaRPr lang="zh-CN" altLang="en-US" sz="1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97A08DFD-0FCB-4207-953A-719B3251443C}"/>
              </a:ext>
            </a:extLst>
          </p:cNvPr>
          <p:cNvSpPr txBox="1"/>
          <p:nvPr/>
        </p:nvSpPr>
        <p:spPr>
          <a:xfrm>
            <a:off x="335213" y="388070"/>
            <a:ext cx="1723549" cy="400110"/>
          </a:xfrm>
          <a:prstGeom prst="rect">
            <a:avLst/>
          </a:prstGeom>
          <a:noFill/>
        </p:spPr>
        <p:txBody>
          <a:bodyPr wrap="non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互联网的构成</a:t>
            </a:r>
          </a:p>
        </p:txBody>
      </p:sp>
      <p:pic>
        <p:nvPicPr>
          <p:cNvPr id="6" name="图片 5">
            <a:extLst>
              <a:ext uri="{FF2B5EF4-FFF2-40B4-BE49-F238E27FC236}">
                <a16:creationId xmlns:a16="http://schemas.microsoft.com/office/drawing/2014/main" id="{0B32C310-29FB-4CCD-9A9B-1C4F6B641157}"/>
              </a:ext>
            </a:extLst>
          </p:cNvPr>
          <p:cNvPicPr>
            <a:picLocks noChangeAspect="1"/>
          </p:cNvPicPr>
          <p:nvPr/>
        </p:nvPicPr>
        <p:blipFill>
          <a:blip r:embed="rId2"/>
          <a:stretch>
            <a:fillRect/>
          </a:stretch>
        </p:blipFill>
        <p:spPr>
          <a:xfrm>
            <a:off x="4721323" y="588125"/>
            <a:ext cx="7782093" cy="4932691"/>
          </a:xfrm>
          <a:prstGeom prst="rect">
            <a:avLst/>
          </a:prstGeom>
        </p:spPr>
      </p:pic>
    </p:spTree>
    <p:extLst>
      <p:ext uri="{BB962C8B-B14F-4D97-AF65-F5344CB8AC3E}">
        <p14:creationId xmlns:p14="http://schemas.microsoft.com/office/powerpoint/2010/main" val="2168176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7D382EE-B9BE-46DD-93CB-CE00CA2955E2}"/>
              </a:ext>
            </a:extLst>
          </p:cNvPr>
          <p:cNvPicPr>
            <a:picLocks noChangeAspect="1"/>
          </p:cNvPicPr>
          <p:nvPr/>
        </p:nvPicPr>
        <p:blipFill>
          <a:blip r:embed="rId2"/>
          <a:stretch>
            <a:fillRect/>
          </a:stretch>
        </p:blipFill>
        <p:spPr>
          <a:xfrm>
            <a:off x="5465510" y="1910751"/>
            <a:ext cx="6577922" cy="3500532"/>
          </a:xfrm>
          <a:prstGeom prst="rect">
            <a:avLst/>
          </a:prstGeom>
        </p:spPr>
      </p:pic>
      <p:sp>
        <p:nvSpPr>
          <p:cNvPr id="4" name="文本框 3">
            <a:extLst>
              <a:ext uri="{FF2B5EF4-FFF2-40B4-BE49-F238E27FC236}">
                <a16:creationId xmlns:a16="http://schemas.microsoft.com/office/drawing/2014/main" id="{3A66C922-6F54-4BFB-9498-C9A3FC2B78D7}"/>
              </a:ext>
            </a:extLst>
          </p:cNvPr>
          <p:cNvSpPr txBox="1"/>
          <p:nvPr/>
        </p:nvSpPr>
        <p:spPr>
          <a:xfrm>
            <a:off x="311587" y="480291"/>
            <a:ext cx="1709122" cy="400110"/>
          </a:xfrm>
          <a:prstGeom prst="rect">
            <a:avLst/>
          </a:prstGeom>
          <a:noFill/>
        </p:spPr>
        <p:txBody>
          <a:bodyPr wrap="none" rtlCol="0">
            <a:spAutoFit/>
          </a:bodyPr>
          <a:lstStyle/>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全球</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IP</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因特网</a:t>
            </a:r>
          </a:p>
        </p:txBody>
      </p:sp>
      <p:sp>
        <p:nvSpPr>
          <p:cNvPr id="5" name="文本框 4">
            <a:extLst>
              <a:ext uri="{FF2B5EF4-FFF2-40B4-BE49-F238E27FC236}">
                <a16:creationId xmlns:a16="http://schemas.microsoft.com/office/drawing/2014/main" id="{EAB42B9B-DDF3-4C82-BBCC-53830C86ABBE}"/>
              </a:ext>
            </a:extLst>
          </p:cNvPr>
          <p:cNvSpPr txBox="1"/>
          <p:nvPr/>
        </p:nvSpPr>
        <p:spPr>
          <a:xfrm>
            <a:off x="606539" y="1099128"/>
            <a:ext cx="5655715" cy="4093428"/>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因特尔应用程序的基本硬件和软件组织（图示）</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·TCP/IP</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协议（输出控制协议</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互联网协议）</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·IP</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协议提供基本命名方法和递送机制</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UDP</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扩展了</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IP</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使得包能够在进程间传送</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TCP</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提供了进程间可靠的全双工连接</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因特网特性：</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1</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主机集合被映射为一组</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32</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位的</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IP</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地址</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2</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这组</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IP</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又被映射为域名</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3</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因特尔网主机上的进程能够通过连接和其</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它任何因特尔主机上的进程通信</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71253539"/>
      </p:ext>
    </p:extLst>
  </p:cSld>
  <p:clrMapOvr>
    <a:masterClrMapping/>
  </p:clrMapOvr>
</p:sld>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694</Words>
  <Application>Microsoft Office PowerPoint</Application>
  <PresentationFormat>宽屏</PresentationFormat>
  <Paragraphs>92</Paragraphs>
  <Slides>11</Slides>
  <Notes>2</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11</vt:i4>
      </vt:variant>
    </vt:vector>
  </HeadingPairs>
  <TitlesOfParts>
    <vt:vector size="19" baseType="lpstr">
      <vt:lpstr>等线</vt:lpstr>
      <vt:lpstr>微软雅黑</vt:lpstr>
      <vt:lpstr>Arial</vt:lpstr>
      <vt:lpstr>Calibri</vt:lpstr>
      <vt:lpstr>Segoe UI</vt:lpstr>
      <vt:lpstr>Segoe UI Light</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王 渝皓</cp:lastModifiedBy>
  <cp:revision>280</cp:revision>
  <dcterms:created xsi:type="dcterms:W3CDTF">2018-12-09T14:29:00Z</dcterms:created>
  <dcterms:modified xsi:type="dcterms:W3CDTF">2020-12-17T10:08:32Z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2052-11.1.0.10132</vt:lpwstr>
  </property>
</Properties>
</file>